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</p:sldMasterIdLst>
  <p:notesMasterIdLst>
    <p:notesMasterId r:id="rId21"/>
  </p:notesMasterIdLst>
  <p:sldIdLst>
    <p:sldId id="285" r:id="rId4"/>
    <p:sldId id="291" r:id="rId5"/>
    <p:sldId id="256" r:id="rId6"/>
    <p:sldId id="279" r:id="rId7"/>
    <p:sldId id="258" r:id="rId8"/>
    <p:sldId id="257" r:id="rId9"/>
    <p:sldId id="288" r:id="rId10"/>
    <p:sldId id="290" r:id="rId11"/>
    <p:sldId id="289" r:id="rId12"/>
    <p:sldId id="270" r:id="rId13"/>
    <p:sldId id="271" r:id="rId14"/>
    <p:sldId id="263" r:id="rId15"/>
    <p:sldId id="264" r:id="rId16"/>
    <p:sldId id="262" r:id="rId17"/>
    <p:sldId id="265" r:id="rId18"/>
    <p:sldId id="284" r:id="rId19"/>
    <p:sldId id="275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697D"/>
    <a:srgbClr val="FFC714"/>
    <a:srgbClr val="FFFFFF"/>
    <a:srgbClr val="FFC712"/>
    <a:srgbClr val="00A1FF"/>
    <a:srgbClr val="C41219"/>
    <a:srgbClr val="07697D"/>
    <a:srgbClr val="F1F1F1"/>
    <a:srgbClr val="E9E9E9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46" autoAdjust="0"/>
    <p:restoredTop sz="94389"/>
  </p:normalViewPr>
  <p:slideViewPr>
    <p:cSldViewPr snapToGrid="0" snapToObjects="1">
      <p:cViewPr>
        <p:scale>
          <a:sx n="40" d="100"/>
          <a:sy n="40" d="100"/>
        </p:scale>
        <p:origin x="180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64716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1" name="Shape 1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0657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800"/>
            </a:lvl1pPr>
            <a:lvl2pPr marL="0" indent="914400" algn="ctr">
              <a:buSzTx/>
              <a:buFontTx/>
              <a:buNone/>
              <a:defRPr sz="4800"/>
            </a:lvl2pPr>
            <a:lvl3pPr marL="0" indent="1828800" algn="ctr">
              <a:buSzTx/>
              <a:buFontTx/>
              <a:buNone/>
              <a:defRPr sz="4800"/>
            </a:lvl3pPr>
            <a:lvl4pPr marL="0" indent="2743200" algn="ctr">
              <a:buSzTx/>
              <a:buFontTx/>
              <a:buNone/>
              <a:defRPr sz="4800"/>
            </a:lvl4pPr>
            <a:lvl5pPr marL="0" indent="3657600" algn="ctr">
              <a:buSzTx/>
              <a:buFontTx/>
              <a:buNone/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63700" y="3419477"/>
            <a:ext cx="21031200" cy="5705474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63700" y="9178924"/>
            <a:ext cx="21031200" cy="30003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800">
                <a:solidFill>
                  <a:srgbClr val="888888"/>
                </a:solidFill>
              </a:defRPr>
            </a:lvl1pPr>
            <a:lvl2pPr marL="0" indent="914400">
              <a:buSzTx/>
              <a:buFontTx/>
              <a:buNone/>
              <a:defRPr sz="4800">
                <a:solidFill>
                  <a:srgbClr val="888888"/>
                </a:solidFill>
              </a:defRPr>
            </a:lvl2pPr>
            <a:lvl3pPr marL="0" indent="1828800">
              <a:buSzTx/>
              <a:buFontTx/>
              <a:buNone/>
              <a:defRPr sz="4800">
                <a:solidFill>
                  <a:srgbClr val="888888"/>
                </a:solidFill>
              </a:defRPr>
            </a:lvl3pPr>
            <a:lvl4pPr marL="0" indent="2743200">
              <a:buSzTx/>
              <a:buFontTx/>
              <a:buNone/>
              <a:defRPr sz="4800">
                <a:solidFill>
                  <a:srgbClr val="888888"/>
                </a:solidFill>
              </a:defRPr>
            </a:lvl4pPr>
            <a:lvl5pPr marL="0" indent="3657600">
              <a:buSzTx/>
              <a:buFontTx/>
              <a:buNone/>
              <a:defRPr sz="48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79575" y="3362327"/>
            <a:ext cx="10315578" cy="164782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4800" b="1"/>
            </a:lvl1pPr>
            <a:lvl2pPr marL="0" indent="914400">
              <a:buSzTx/>
              <a:buFontTx/>
              <a:buNone/>
              <a:defRPr sz="4800" b="1"/>
            </a:lvl2pPr>
            <a:lvl3pPr marL="0" indent="1828800">
              <a:buSzTx/>
              <a:buFontTx/>
              <a:buNone/>
              <a:defRPr sz="4800" b="1"/>
            </a:lvl3pPr>
            <a:lvl4pPr marL="0" indent="2743200">
              <a:buSzTx/>
              <a:buFontTx/>
              <a:buNone/>
              <a:defRPr sz="4800" b="1"/>
            </a:lvl4pPr>
            <a:lvl5pPr marL="0" indent="3657600">
              <a:buSzTx/>
              <a:buFontTx/>
              <a:buNone/>
              <a:defRPr sz="48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344400" y="3362327"/>
            <a:ext cx="10366376" cy="164782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</a:lstStyle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0"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标题文本</a:t>
            </a:r>
          </a:p>
        </p:txBody>
      </p:sp>
      <p:sp>
        <p:nvSpPr>
          <p:cNvPr id="80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366375" y="1974851"/>
            <a:ext cx="12344402" cy="974725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  <a:lvl2pPr marL="1436370" indent="-521970">
              <a:defRPr sz="6400"/>
            </a:lvl2pPr>
            <a:lvl3pPr marL="2438400" indent="-609600">
              <a:defRPr sz="6400"/>
            </a:lvl3pPr>
            <a:lvl4pPr marL="3474720" indent="-731520">
              <a:defRPr sz="6400"/>
            </a:lvl4pPr>
            <a:lvl5pPr marL="4389120" indent="-731520">
              <a:defRPr sz="6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</a:lstStyle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标题文本</a:t>
            </a:r>
          </a:p>
        </p:txBody>
      </p:sp>
      <p:sp>
        <p:nvSpPr>
          <p:cNvPr id="9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0366375" y="1974851"/>
            <a:ext cx="12344402" cy="9747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/>
            </a:lvl1pPr>
            <a:lvl2pPr marL="0" indent="914400">
              <a:buSzTx/>
              <a:buFontTx/>
              <a:buNone/>
              <a:defRPr sz="3200"/>
            </a:lvl2pPr>
            <a:lvl3pPr marL="0" indent="1828800">
              <a:buSzTx/>
              <a:buFontTx/>
              <a:buNone/>
              <a:defRPr sz="3200"/>
            </a:lvl3pPr>
            <a:lvl4pPr marL="0" indent="2743200">
              <a:buSzTx/>
              <a:buFontTx/>
              <a:buNone/>
              <a:defRPr sz="3200"/>
            </a:lvl4pPr>
            <a:lvl5pPr marL="0" indent="3657600">
              <a:buSzTx/>
              <a:buFont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449800" y="730250"/>
            <a:ext cx="5257800" cy="1162367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676400" y="730250"/>
            <a:ext cx="15468600" cy="1162367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bg>
      <p:bgPr>
        <a:solidFill>
          <a:srgbClr val="F8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249784" y="12846993"/>
            <a:ext cx="457816" cy="46166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  <a:t>2020/6/8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  <a:t>2020/6/8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  <a:t>2020/6/8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  <a:t>2020/6/8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  <a:t>2020/6/8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  <a:t>2020/6/8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  <a:t>2020/6/8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  <a:t>2020/6/8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  <a:t>2020/6/8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  <a:t>2020/6/8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  <a:t>2020/6/8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455" indent="-465455">
              <a:spcBef>
                <a:spcPts val="4500"/>
              </a:spcBef>
              <a:defRPr sz="3800"/>
            </a:lvl1pPr>
            <a:lvl2pPr marL="808355" indent="-465455">
              <a:spcBef>
                <a:spcPts val="4500"/>
              </a:spcBef>
              <a:defRPr sz="3800"/>
            </a:lvl2pPr>
            <a:lvl3pPr marL="1151255" indent="-465455">
              <a:spcBef>
                <a:spcPts val="4500"/>
              </a:spcBef>
              <a:defRPr sz="3800"/>
            </a:lvl3pPr>
            <a:lvl4pPr marL="1494155" indent="-465455">
              <a:spcBef>
                <a:spcPts val="4500"/>
              </a:spcBef>
              <a:defRPr sz="3800"/>
            </a:lvl4pPr>
            <a:lvl5pPr marL="1837055" indent="-465455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4833937" y="5945187"/>
            <a:ext cx="14716126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233757" y="12846993"/>
            <a:ext cx="473846" cy="4616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2400">
                <a:solidFill>
                  <a:srgbClr val="888888"/>
                </a:solidFill>
                <a:latin typeface="Century Schoolbook" panose="02040604050505020304"/>
                <a:ea typeface="Century Schoolbook" panose="02040604050505020304"/>
                <a:cs typeface="Century Schoolbook" panose="02040604050505020304"/>
                <a:sym typeface="Century Schoolbook" panose="020406040505050203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14478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2468880" marR="0" indent="-64008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5283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6197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7112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8026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1pPr>
      <a:lvl2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2pPr>
      <a:lvl3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3pPr>
      <a:lvl4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4pPr>
      <a:lvl5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5pPr>
      <a:lvl6pPr marL="0" marR="0" indent="4572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6pPr>
      <a:lvl7pPr marL="0" marR="0" indent="548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7pPr>
      <a:lvl8pPr marL="0" marR="0" indent="6400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8pPr>
      <a:lvl9pPr marL="0" marR="0" indent="7315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0F94C-1BEA-744B-91B0-4165D02BC499}" type="datetimeFigureOut">
              <a:rPr kumimoji="1" lang="zh-CN" altLang="en-US" smtClean="0"/>
              <a:t>2020/6/8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.png"/><Relationship Id="rId6" Type="http://schemas.openxmlformats.org/officeDocument/2006/relationships/image" Target="../media/image33.png"/><Relationship Id="rId7" Type="http://schemas.openxmlformats.org/officeDocument/2006/relationships/image" Target="../media/image34.jp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9"/>
            <a:ext cx="24384000" cy="13716000"/>
          </a:xfrm>
          <a:prstGeom prst="rect">
            <a:avLst/>
          </a:prstGeom>
        </p:spPr>
      </p:pic>
      <p:pic>
        <p:nvPicPr>
          <p:cNvPr id="5" name="7794421faed8ac2ab8513490d46f5c44.png" descr="7794421faed8ac2ab8513490d46f5c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972" y="6905374"/>
            <a:ext cx="6873342" cy="68733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图片 3" descr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5377956" y="5280165"/>
            <a:ext cx="13628088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54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/>
              </a:rPr>
              <a:t>———</a:t>
            </a:r>
            <a:r>
              <a:rPr lang="zh-CN" altLang="en-US" sz="54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/>
              </a:rPr>
              <a:t>出勤率</a:t>
            </a:r>
            <a:r>
              <a:rPr lang="en-US" altLang="zh-CN" sz="54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/>
              </a:rPr>
              <a:t>85%</a:t>
            </a:r>
            <a:r>
              <a:rPr lang="zh-CN" altLang="en-US" sz="54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/>
              </a:rPr>
              <a:t>以上的同学可忽略</a:t>
            </a:r>
            <a:r>
              <a:rPr lang="en-US" altLang="zh-CN" sz="54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/>
              </a:rPr>
              <a:t>———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887" y="2290051"/>
            <a:ext cx="18667570" cy="2645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文本框 1"/>
          <p:cNvSpPr txBox="1"/>
          <p:nvPr/>
        </p:nvSpPr>
        <p:spPr>
          <a:xfrm>
            <a:off x="959220" y="5417899"/>
            <a:ext cx="9648672" cy="4149406"/>
          </a:xfrm>
          <a:prstGeom prst="rect">
            <a:avLst/>
          </a:prstGeom>
          <a:ln w="12700">
            <a:miter lim="400000"/>
          </a:ln>
        </p:spPr>
        <p:txBody>
          <a:bodyPr lIns="91438" rIns="91438">
            <a:spAutoFit/>
          </a:bodyPr>
          <a:lstStyle/>
          <a:p>
            <a:pPr algn="just" defTabSz="1828800">
              <a:lnSpc>
                <a:spcPct val="150000"/>
              </a:lnSpc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3600" b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上百名教研老师潜心研究，大数据分析历年真题、高频考点，AI智能监测学员学习情况，全新定制考前10套黄金模拟卷纸质版，充分满足学员考前刷题、练手需求，不论是自我查漏还是分数预估都有重要参考价值。</a:t>
            </a:r>
          </a:p>
        </p:txBody>
      </p:sp>
      <p:pic>
        <p:nvPicPr>
          <p:cNvPr id="296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508" y="3476900"/>
            <a:ext cx="13003768" cy="97926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7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9" name="图片 2" descr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836" y="2443170"/>
            <a:ext cx="9425232" cy="301168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文本框 1"/>
          <p:cNvSpPr txBox="1"/>
          <p:nvPr/>
        </p:nvSpPr>
        <p:spPr>
          <a:xfrm>
            <a:off x="2463128" y="5873292"/>
            <a:ext cx="8579712" cy="3924023"/>
          </a:xfrm>
          <a:prstGeom prst="rect">
            <a:avLst/>
          </a:prstGeom>
          <a:ln w="12700">
            <a:miter lim="400000"/>
          </a:ln>
        </p:spPr>
        <p:txBody>
          <a:bodyPr wrap="square" lIns="91438" rIns="91438">
            <a:spAutoFit/>
          </a:bodyPr>
          <a:lstStyle/>
          <a:p>
            <a:pPr algn="just" defTabSz="1828800">
              <a:lnSpc>
                <a:spcPct val="150000"/>
              </a:lnSpc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3400" b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6小时头脑风暴，名师天团带你紧跟最新考纲，全书知识点梳理，高频考点、高分重点讲解，万能答题模板、答题技巧揭秘，</a:t>
            </a:r>
            <a:r>
              <a:rPr sz="3400" b="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考前模拟卷错难题讲解</a:t>
            </a:r>
            <a:r>
              <a:rPr lang="zh-CN" altLang="en-US" sz="3400" b="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，配合尚德教材、黄金卷、助学题库使用更佳。</a:t>
            </a:r>
            <a:endParaRPr sz="3400" b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302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030" y="2825719"/>
            <a:ext cx="10723544" cy="92166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3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2740051" y="3155012"/>
            <a:ext cx="7530265" cy="186204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1500" i="0" u="none" strike="noStrike" cap="none" spc="0" normalizeH="0" baseline="0" dirty="0" smtClean="0">
                <a:ln>
                  <a:noFill/>
                </a:ln>
                <a:solidFill>
                  <a:srgbClr val="FFCC1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6h</a:t>
            </a:r>
            <a:r>
              <a:rPr kumimoji="0" lang="zh-CN" altLang="en-US" sz="11500" i="0" u="none" strike="noStrike" cap="none" spc="0" normalizeH="0" baseline="0" dirty="0" smtClean="0">
                <a:ln>
                  <a:noFill/>
                </a:ln>
                <a:solidFill>
                  <a:srgbClr val="FFCC1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超级</a:t>
            </a:r>
            <a:r>
              <a:rPr kumimoji="0" lang="zh-CN" altLang="en-US" sz="11500" i="0" u="none" strike="noStrike" cap="none" spc="0" normalizeH="0" baseline="0" dirty="0">
                <a:ln>
                  <a:noFill/>
                </a:ln>
                <a:solidFill>
                  <a:srgbClr val="FFCC1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补课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3550" y="3276410"/>
            <a:ext cx="1943100" cy="161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7794421faed8ac2ab8513490d46f5c44.png" descr="7794421faed8ac2ab8513490d46f5c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19" y="7822875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3" name="毛中特…"/>
          <p:cNvSpPr txBox="1"/>
          <p:nvPr/>
        </p:nvSpPr>
        <p:spPr>
          <a:xfrm>
            <a:off x="10603135" y="6555033"/>
            <a:ext cx="144334" cy="605934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5" name="线条"/>
          <p:cNvSpPr/>
          <p:nvPr/>
        </p:nvSpPr>
        <p:spPr>
          <a:xfrm>
            <a:off x="21709687" y="4161794"/>
            <a:ext cx="1" cy="733425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6" name="线条"/>
          <p:cNvSpPr/>
          <p:nvPr/>
        </p:nvSpPr>
        <p:spPr>
          <a:xfrm>
            <a:off x="7247640" y="11496044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7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8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9" name="线条"/>
          <p:cNvSpPr/>
          <p:nvPr/>
        </p:nvSpPr>
        <p:spPr>
          <a:xfrm>
            <a:off x="19641110" y="11496045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行政管理专科"/>
          <p:cNvSpPr txBox="1"/>
          <p:nvPr/>
        </p:nvSpPr>
        <p:spPr>
          <a:xfrm>
            <a:off x="226487" y="6059276"/>
            <a:ext cx="7021153" cy="151387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>
              <a:defRPr sz="8900">
                <a:ln w="57150">
                  <a:solidFill>
                    <a:schemeClr val="bg1"/>
                  </a:solidFill>
                </a:ln>
                <a:solidFill>
                  <a:srgbClr val="FFC712"/>
                </a:solidFill>
                <a:latin typeface="方正韵动粗黑简体" panose="02000000000000000000" pitchFamily="2" charset="-122"/>
                <a:ea typeface="方正韵动粗黑简体" panose="02000000000000000000" pitchFamily="2" charset="-122"/>
                <a:cs typeface="Calibri" panose="020F0502020204030204"/>
                <a:sym typeface="Helvetica Neue Medium"/>
              </a:defRPr>
            </a:lvl1pPr>
            <a:lvl2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2pPr>
            <a:lvl3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3pPr>
            <a:lvl4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4pPr>
            <a:lvl5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5pPr>
            <a:lvl6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6pPr>
            <a:lvl7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7pPr>
            <a:lvl8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8pPr>
            <a:lvl9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r>
              <a:rPr sz="6500" dirty="0" err="1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行政管理专科</a:t>
            </a:r>
            <a:endParaRPr sz="6500" dirty="0">
              <a:ln w="19050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89492" y="2249484"/>
            <a:ext cx="51347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（在</a:t>
            </a:r>
            <a:r>
              <a:rPr lang="zh-CN" altLang="en-US" sz="48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售专业科目）</a:t>
            </a:r>
          </a:p>
        </p:txBody>
      </p:sp>
      <p:sp>
        <p:nvSpPr>
          <p:cNvPr id="3" name="矩形 2"/>
          <p:cNvSpPr/>
          <p:nvPr/>
        </p:nvSpPr>
        <p:spPr>
          <a:xfrm>
            <a:off x="11233244" y="2913830"/>
            <a:ext cx="12192000" cy="93186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毛中特</a:t>
            </a:r>
          </a:p>
          <a:p>
            <a:pPr algn="l">
              <a:lnSpc>
                <a:spcPct val="150000"/>
              </a:lnSpc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公共关系学 </a:t>
            </a:r>
          </a:p>
          <a:p>
            <a:pPr algn="l">
              <a:lnSpc>
                <a:spcPct val="150000"/>
              </a:lnSpc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人力资源管理（一）</a:t>
            </a:r>
          </a:p>
          <a:p>
            <a:pPr algn="l">
              <a:lnSpc>
                <a:spcPct val="150000"/>
              </a:lnSpc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市政学</a:t>
            </a:r>
          </a:p>
          <a:p>
            <a:pPr algn="l">
              <a:lnSpc>
                <a:spcPct val="150000"/>
              </a:lnSpc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行政管理学</a:t>
            </a:r>
          </a:p>
          <a:p>
            <a:pPr algn="l">
              <a:lnSpc>
                <a:spcPct val="150000"/>
              </a:lnSpc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现代管理学</a:t>
            </a:r>
          </a:p>
          <a:p>
            <a:pPr algn="l">
              <a:lnSpc>
                <a:spcPct val="150000"/>
              </a:lnSpc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政治学概论</a:t>
            </a:r>
          </a:p>
          <a:p>
            <a:pPr algn="l">
              <a:lnSpc>
                <a:spcPct val="150000"/>
              </a:lnSpc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大学语文       </a:t>
            </a:r>
          </a:p>
          <a:p>
            <a:pPr algn="l">
              <a:lnSpc>
                <a:spcPct val="150000"/>
              </a:lnSpc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思想道德修养与法律基础 </a:t>
            </a:r>
          </a:p>
        </p:txBody>
      </p:sp>
      <p:pic>
        <p:nvPicPr>
          <p:cNvPr id="14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1398" y="625776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405" y="532087"/>
            <a:ext cx="8370533" cy="1646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6" name="线条"/>
          <p:cNvSpPr/>
          <p:nvPr/>
        </p:nvSpPr>
        <p:spPr>
          <a:xfrm>
            <a:off x="21709688" y="4161795"/>
            <a:ext cx="0" cy="7204690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7" name="线条"/>
          <p:cNvSpPr/>
          <p:nvPr/>
        </p:nvSpPr>
        <p:spPr>
          <a:xfrm>
            <a:off x="7241965" y="11496044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8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9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0" name="线条"/>
          <p:cNvSpPr/>
          <p:nvPr/>
        </p:nvSpPr>
        <p:spPr>
          <a:xfrm>
            <a:off x="19632872" y="11366483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行政管理本科"/>
          <p:cNvSpPr txBox="1"/>
          <p:nvPr/>
        </p:nvSpPr>
        <p:spPr>
          <a:xfrm>
            <a:off x="913795" y="6557377"/>
            <a:ext cx="5145638" cy="1144543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650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defRPr>
            </a:lvl1pPr>
            <a:lvl2pPr indent="0">
              <a:defRPr sz="11200" b="0">
                <a:latin typeface="+mn-lt"/>
                <a:ea typeface="+mn-ea"/>
                <a:cs typeface="+mn-cs"/>
              </a:defRPr>
            </a:lvl2pPr>
            <a:lvl3pPr indent="0">
              <a:defRPr sz="11200" b="0">
                <a:latin typeface="+mn-lt"/>
                <a:ea typeface="+mn-ea"/>
                <a:cs typeface="+mn-cs"/>
              </a:defRPr>
            </a:lvl3pPr>
            <a:lvl4pPr indent="0">
              <a:defRPr sz="11200" b="0">
                <a:latin typeface="+mn-lt"/>
                <a:ea typeface="+mn-ea"/>
                <a:cs typeface="+mn-cs"/>
              </a:defRPr>
            </a:lvl4pPr>
            <a:lvl5pPr indent="0">
              <a:defRPr sz="11200" b="0">
                <a:latin typeface="+mn-lt"/>
                <a:ea typeface="+mn-ea"/>
                <a:cs typeface="+mn-cs"/>
              </a:defRPr>
            </a:lvl5pPr>
            <a:lvl6pPr indent="0">
              <a:defRPr sz="11200" b="0">
                <a:latin typeface="+mn-lt"/>
                <a:ea typeface="+mn-ea"/>
                <a:cs typeface="+mn-cs"/>
              </a:defRPr>
            </a:lvl6pPr>
            <a:lvl7pPr indent="0">
              <a:defRPr sz="11200" b="0">
                <a:latin typeface="+mn-lt"/>
                <a:ea typeface="+mn-ea"/>
                <a:cs typeface="+mn-cs"/>
              </a:defRPr>
            </a:lvl7pPr>
            <a:lvl8pPr indent="0">
              <a:defRPr sz="11200" b="0">
                <a:latin typeface="+mn-lt"/>
                <a:ea typeface="+mn-ea"/>
                <a:cs typeface="+mn-cs"/>
              </a:defRPr>
            </a:lvl8pPr>
            <a:lvl9pPr indent="0">
              <a:defRPr sz="11200" b="0">
                <a:latin typeface="+mn-lt"/>
                <a:ea typeface="+mn-ea"/>
                <a:cs typeface="+mn-cs"/>
              </a:defRPr>
            </a:lvl9pPr>
          </a:lstStyle>
          <a:p>
            <a:r>
              <a:rPr dirty="0" err="1"/>
              <a:t>行政管理本科</a:t>
            </a:r>
            <a:endParaRPr dirty="0"/>
          </a:p>
        </p:txBody>
      </p:sp>
      <p:sp>
        <p:nvSpPr>
          <p:cNvPr id="193" name="马克思主义基本原理概论…"/>
          <p:cNvSpPr txBox="1"/>
          <p:nvPr/>
        </p:nvSpPr>
        <p:spPr>
          <a:xfrm>
            <a:off x="10884488" y="3561132"/>
            <a:ext cx="6663683" cy="8523486"/>
          </a:xfrm>
          <a:prstGeom prst="rect">
            <a:avLst/>
          </a:prstGeom>
        </p:spPr>
        <p:txBody>
          <a:bodyPr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500" b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粗金陵简体" panose="02000000000000000000" charset="-122"/>
              </a:defRPr>
            </a:lvl1pPr>
          </a:lstStyle>
          <a:p>
            <a:r>
              <a:rPr dirty="0" err="1"/>
              <a:t>马克思主义基本原理概论</a:t>
            </a:r>
            <a:r>
              <a:rPr dirty="0"/>
              <a:t> </a:t>
            </a:r>
          </a:p>
          <a:p>
            <a:r>
              <a:rPr dirty="0" err="1"/>
              <a:t>中国近现代史纲要</a:t>
            </a:r>
            <a:r>
              <a:rPr dirty="0"/>
              <a:t>   </a:t>
            </a:r>
          </a:p>
          <a:p>
            <a:r>
              <a:rPr dirty="0" err="1"/>
              <a:t>英语（二</a:t>
            </a:r>
            <a:r>
              <a:rPr dirty="0"/>
              <a:t>）  </a:t>
            </a:r>
          </a:p>
          <a:p>
            <a:r>
              <a:rPr dirty="0" err="1"/>
              <a:t>行政管理学</a:t>
            </a:r>
            <a:endParaRPr dirty="0"/>
          </a:p>
          <a:p>
            <a:r>
              <a:rPr dirty="0" err="1"/>
              <a:t>社会学概论</a:t>
            </a:r>
            <a:endParaRPr dirty="0"/>
          </a:p>
          <a:p>
            <a:r>
              <a:rPr dirty="0" err="1"/>
              <a:t>公务员制度</a:t>
            </a:r>
            <a:endParaRPr dirty="0"/>
          </a:p>
          <a:p>
            <a:r>
              <a:rPr dirty="0" err="1"/>
              <a:t>公共政策</a:t>
            </a:r>
            <a:endParaRPr lang="en-US" altLang="zh-CN" dirty="0"/>
          </a:p>
          <a:p>
            <a:r>
              <a:rPr lang="zh-CN" altLang="en-US" dirty="0"/>
              <a:t>政治学概论</a:t>
            </a:r>
            <a:endParaRPr lang="en-US" altLang="zh-CN" dirty="0"/>
          </a:p>
        </p:txBody>
      </p:sp>
      <p:sp>
        <p:nvSpPr>
          <p:cNvPr id="14" name="矩形 13"/>
          <p:cNvSpPr/>
          <p:nvPr/>
        </p:nvSpPr>
        <p:spPr>
          <a:xfrm>
            <a:off x="1089492" y="2249484"/>
            <a:ext cx="51347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（在</a:t>
            </a:r>
            <a:r>
              <a:rPr lang="zh-CN" altLang="en-US" sz="48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售专业科目）</a:t>
            </a:r>
          </a:p>
        </p:txBody>
      </p:sp>
      <p:pic>
        <p:nvPicPr>
          <p:cNvPr id="15" name="7794421faed8ac2ab8513490d46f5c44.png" descr="7794421faed8ac2ab8513490d46f5c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19" y="7822875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1398" y="625776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405" y="532087"/>
            <a:ext cx="8370533" cy="1646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线条"/>
          <p:cNvSpPr/>
          <p:nvPr/>
        </p:nvSpPr>
        <p:spPr>
          <a:xfrm>
            <a:off x="7247639" y="11460664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4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5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8" name="汉语言文学本科"/>
          <p:cNvSpPr txBox="1"/>
          <p:nvPr/>
        </p:nvSpPr>
        <p:spPr>
          <a:xfrm>
            <a:off x="740800" y="7245065"/>
            <a:ext cx="144334" cy="91371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5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lvl1pPr>
          </a:lstStyle>
          <a:p>
            <a:endParaRPr dirty="0"/>
          </a:p>
        </p:txBody>
      </p:sp>
      <p:sp>
        <p:nvSpPr>
          <p:cNvPr id="169" name="马克思主义基本原理概论…"/>
          <p:cNvSpPr txBox="1"/>
          <p:nvPr/>
        </p:nvSpPr>
        <p:spPr>
          <a:xfrm>
            <a:off x="11185665" y="2596254"/>
            <a:ext cx="6663683" cy="6460487"/>
          </a:xfrm>
          <a:prstGeom prst="rect">
            <a:avLst/>
          </a:prstGeom>
        </p:spPr>
        <p:txBody>
          <a:bodyPr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500" b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粗金陵简体" panose="02000000000000000000" charset="-122"/>
              </a:defRPr>
            </a:lvl1pPr>
          </a:lstStyle>
          <a:p>
            <a:r>
              <a:rPr sz="3500" dirty="0" err="1"/>
              <a:t>马克思主义基本原理概论</a:t>
            </a:r>
            <a:r>
              <a:rPr sz="3500" dirty="0"/>
              <a:t> </a:t>
            </a:r>
            <a:endParaRPr lang="zh-CN" altLang="en-US" sz="3500" dirty="0"/>
          </a:p>
          <a:p>
            <a:r>
              <a:rPr lang="zh-CN" altLang="en-US" sz="3500" dirty="0"/>
              <a:t>中国近现代史纲要   </a:t>
            </a:r>
          </a:p>
          <a:p>
            <a:r>
              <a:rPr sz="3500" dirty="0" err="1"/>
              <a:t>英语（二</a:t>
            </a:r>
            <a:r>
              <a:rPr sz="3500" dirty="0"/>
              <a:t>）  </a:t>
            </a:r>
          </a:p>
          <a:p>
            <a:r>
              <a:rPr lang="zh-CN" altLang="en-US" sz="3500" dirty="0"/>
              <a:t>中国古代文学史（一）</a:t>
            </a:r>
            <a:endParaRPr lang="en-US" altLang="zh-CN" sz="3500" dirty="0"/>
          </a:p>
          <a:p>
            <a:r>
              <a:rPr lang="zh-CN" altLang="en-US" sz="3500" dirty="0"/>
              <a:t>中国古代文学史（二）</a:t>
            </a:r>
            <a:endParaRPr lang="en-US" altLang="zh-CN" sz="3500" dirty="0"/>
          </a:p>
          <a:p>
            <a:r>
              <a:rPr lang="zh-CN" altLang="en-US" sz="3500" dirty="0"/>
              <a:t>外国文学史</a:t>
            </a:r>
            <a:r>
              <a:rPr sz="3500" dirty="0"/>
              <a:t> </a:t>
            </a:r>
            <a:endParaRPr lang="en-US" altLang="zh-CN" sz="3500" dirty="0"/>
          </a:p>
          <a:p>
            <a:r>
              <a:rPr lang="zh-CN" altLang="en-US" sz="3500" dirty="0"/>
              <a:t>语言学概论</a:t>
            </a:r>
            <a:endParaRPr sz="3500" dirty="0"/>
          </a:p>
          <a:p>
            <a:r>
              <a:rPr sz="3500" dirty="0" err="1"/>
              <a:t>美学</a:t>
            </a:r>
            <a:r>
              <a:rPr sz="3500" dirty="0"/>
              <a:t>       </a:t>
            </a:r>
          </a:p>
        </p:txBody>
      </p:sp>
      <p:sp>
        <p:nvSpPr>
          <p:cNvPr id="12" name="毛中特…">
            <a:extLst>
              <a:ext uri="{FF2B5EF4-FFF2-40B4-BE49-F238E27FC236}">
                <a16:creationId xmlns="" xmlns:a16="http://schemas.microsoft.com/office/drawing/2014/main" id="{AB050132-2219-8B47-8044-DC081D06B9F3}"/>
              </a:ext>
            </a:extLst>
          </p:cNvPr>
          <p:cNvSpPr txBox="1"/>
          <p:nvPr/>
        </p:nvSpPr>
        <p:spPr>
          <a:xfrm>
            <a:off x="11185665" y="9056741"/>
            <a:ext cx="7102905" cy="3323987"/>
          </a:xfrm>
          <a:prstGeom prst="rect">
            <a:avLst/>
          </a:prstGeom>
        </p:spPr>
        <p:txBody>
          <a:bodyPr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500" b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粗金陵简体" panose="02000000000000000000" charset="-122"/>
              </a:defRPr>
            </a:lvl1pPr>
          </a:lstStyle>
          <a:p>
            <a:r>
              <a:rPr sz="3500" dirty="0" err="1"/>
              <a:t>毛中特</a:t>
            </a:r>
            <a:endParaRPr sz="3500" dirty="0"/>
          </a:p>
          <a:p>
            <a:r>
              <a:rPr lang="zh-CN" altLang="en-US" sz="3500" dirty="0" smtClean="0"/>
              <a:t>文学</a:t>
            </a:r>
            <a:r>
              <a:rPr lang="zh-CN" altLang="en-US" sz="3500" dirty="0"/>
              <a:t>概论（一）</a:t>
            </a:r>
            <a:r>
              <a:rPr sz="3500" dirty="0"/>
              <a:t> </a:t>
            </a:r>
          </a:p>
          <a:p>
            <a:r>
              <a:rPr sz="3500" dirty="0" err="1"/>
              <a:t>中国古代文学作品选（一</a:t>
            </a:r>
            <a:r>
              <a:rPr sz="3500" dirty="0"/>
              <a:t>）</a:t>
            </a:r>
          </a:p>
          <a:p>
            <a:r>
              <a:rPr sz="3500" dirty="0" err="1"/>
              <a:t>思想道德修养与法律基础</a:t>
            </a:r>
            <a:r>
              <a:rPr sz="3500" dirty="0"/>
              <a:t> </a:t>
            </a:r>
          </a:p>
        </p:txBody>
      </p:sp>
      <p:sp>
        <p:nvSpPr>
          <p:cNvPr id="11" name="行政管理本科"/>
          <p:cNvSpPr txBox="1"/>
          <p:nvPr/>
        </p:nvSpPr>
        <p:spPr>
          <a:xfrm>
            <a:off x="913795" y="6153190"/>
            <a:ext cx="5145638" cy="1144543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 fontScale="70000" lnSpcReduction="20000"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650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defRPr>
            </a:lvl1pPr>
            <a:lvl2pPr indent="0">
              <a:defRPr sz="11200" b="0">
                <a:latin typeface="+mn-lt"/>
                <a:ea typeface="+mn-ea"/>
                <a:cs typeface="+mn-cs"/>
              </a:defRPr>
            </a:lvl2pPr>
            <a:lvl3pPr indent="0">
              <a:defRPr sz="11200" b="0">
                <a:latin typeface="+mn-lt"/>
                <a:ea typeface="+mn-ea"/>
                <a:cs typeface="+mn-cs"/>
              </a:defRPr>
            </a:lvl3pPr>
            <a:lvl4pPr indent="0">
              <a:defRPr sz="11200" b="0">
                <a:latin typeface="+mn-lt"/>
                <a:ea typeface="+mn-ea"/>
                <a:cs typeface="+mn-cs"/>
              </a:defRPr>
            </a:lvl4pPr>
            <a:lvl5pPr indent="0">
              <a:defRPr sz="11200" b="0">
                <a:latin typeface="+mn-lt"/>
                <a:ea typeface="+mn-ea"/>
                <a:cs typeface="+mn-cs"/>
              </a:defRPr>
            </a:lvl5pPr>
            <a:lvl6pPr indent="0">
              <a:defRPr sz="11200" b="0">
                <a:latin typeface="+mn-lt"/>
                <a:ea typeface="+mn-ea"/>
                <a:cs typeface="+mn-cs"/>
              </a:defRPr>
            </a:lvl6pPr>
            <a:lvl7pPr indent="0">
              <a:defRPr sz="11200" b="0">
                <a:latin typeface="+mn-lt"/>
                <a:ea typeface="+mn-ea"/>
                <a:cs typeface="+mn-cs"/>
              </a:defRPr>
            </a:lvl7pPr>
            <a:lvl8pPr indent="0">
              <a:defRPr sz="11200" b="0">
                <a:latin typeface="+mn-lt"/>
                <a:ea typeface="+mn-ea"/>
                <a:cs typeface="+mn-cs"/>
              </a:defRPr>
            </a:lvl8pPr>
            <a:lvl9pPr indent="0">
              <a:defRPr sz="11200" b="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汉语言文学专</a:t>
            </a:r>
            <a:r>
              <a:rPr lang="en-US" altLang="zh-CN" dirty="0"/>
              <a:t>/</a:t>
            </a:r>
            <a:r>
              <a:rPr lang="zh-CN" altLang="en-US" dirty="0"/>
              <a:t>本科</a:t>
            </a:r>
          </a:p>
        </p:txBody>
      </p:sp>
      <p:sp>
        <p:nvSpPr>
          <p:cNvPr id="14" name="矩形 13"/>
          <p:cNvSpPr/>
          <p:nvPr/>
        </p:nvSpPr>
        <p:spPr>
          <a:xfrm>
            <a:off x="1089492" y="2249484"/>
            <a:ext cx="51347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（在</a:t>
            </a:r>
            <a:r>
              <a:rPr lang="zh-CN" altLang="en-US" sz="48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售专业科目）</a:t>
            </a:r>
          </a:p>
        </p:txBody>
      </p:sp>
      <p:pic>
        <p:nvPicPr>
          <p:cNvPr id="15" name="7794421faed8ac2ab8513490d46f5c44.png" descr="7794421faed8ac2ab8513490d46f5c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19" y="7822875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线条"/>
          <p:cNvSpPr/>
          <p:nvPr/>
        </p:nvSpPr>
        <p:spPr>
          <a:xfrm>
            <a:off x="21709688" y="4161795"/>
            <a:ext cx="0" cy="7204690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线条"/>
          <p:cNvSpPr/>
          <p:nvPr/>
        </p:nvSpPr>
        <p:spPr>
          <a:xfrm>
            <a:off x="19632872" y="11366483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9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1398" y="625776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405" y="532087"/>
            <a:ext cx="8370533" cy="1646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毛中特…"/>
          <p:cNvSpPr txBox="1"/>
          <p:nvPr/>
        </p:nvSpPr>
        <p:spPr>
          <a:xfrm>
            <a:off x="11049375" y="3360944"/>
            <a:ext cx="6492161" cy="3260507"/>
          </a:xfrm>
          <a:prstGeom prst="rect">
            <a:avLst/>
          </a:prstGeom>
        </p:spPr>
        <p:txBody>
          <a:bodyPr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500" b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粗金陵简体" panose="02000000000000000000" charset="-122"/>
              </a:defRPr>
            </a:lvl1pPr>
          </a:lstStyle>
          <a:p>
            <a:r>
              <a:rPr dirty="0" err="1"/>
              <a:t>毛中特</a:t>
            </a:r>
            <a:endParaRPr dirty="0"/>
          </a:p>
          <a:p>
            <a:r>
              <a:rPr dirty="0" err="1"/>
              <a:t>思想道德修养与法律基础</a:t>
            </a:r>
            <a:endParaRPr dirty="0"/>
          </a:p>
          <a:p>
            <a:r>
              <a:rPr lang="zh-CN" altLang="en-US" dirty="0"/>
              <a:t>人力资源管理（一）</a:t>
            </a:r>
            <a:endParaRPr lang="en-US" altLang="zh-CN" dirty="0"/>
          </a:p>
        </p:txBody>
      </p:sp>
      <p:sp>
        <p:nvSpPr>
          <p:cNvPr id="198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9" name="线条"/>
          <p:cNvSpPr/>
          <p:nvPr/>
        </p:nvSpPr>
        <p:spPr>
          <a:xfrm>
            <a:off x="21709687" y="4161794"/>
            <a:ext cx="1" cy="733425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0" name="线条"/>
          <p:cNvSpPr/>
          <p:nvPr/>
        </p:nvSpPr>
        <p:spPr>
          <a:xfrm>
            <a:off x="7136763" y="11337247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1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2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3" name="线条"/>
          <p:cNvSpPr/>
          <p:nvPr/>
        </p:nvSpPr>
        <p:spPr>
          <a:xfrm>
            <a:off x="19632872" y="11337247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5" name="全国市场营销专科"/>
          <p:cNvSpPr txBox="1"/>
          <p:nvPr/>
        </p:nvSpPr>
        <p:spPr>
          <a:xfrm>
            <a:off x="303986" y="5442293"/>
            <a:ext cx="6812761" cy="1144543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650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defRPr>
            </a:lvl1pPr>
            <a:lvl2pPr indent="0">
              <a:defRPr sz="11200" b="0">
                <a:latin typeface="+mn-lt"/>
                <a:ea typeface="+mn-ea"/>
                <a:cs typeface="+mn-cs"/>
              </a:defRPr>
            </a:lvl2pPr>
            <a:lvl3pPr indent="0">
              <a:defRPr sz="11200" b="0">
                <a:latin typeface="+mn-lt"/>
                <a:ea typeface="+mn-ea"/>
                <a:cs typeface="+mn-cs"/>
              </a:defRPr>
            </a:lvl3pPr>
            <a:lvl4pPr indent="0">
              <a:defRPr sz="11200" b="0">
                <a:latin typeface="+mn-lt"/>
                <a:ea typeface="+mn-ea"/>
                <a:cs typeface="+mn-cs"/>
              </a:defRPr>
            </a:lvl4pPr>
            <a:lvl5pPr indent="0">
              <a:defRPr sz="11200" b="0">
                <a:latin typeface="+mn-lt"/>
                <a:ea typeface="+mn-ea"/>
                <a:cs typeface="+mn-cs"/>
              </a:defRPr>
            </a:lvl5pPr>
            <a:lvl6pPr indent="0">
              <a:defRPr sz="11200" b="0">
                <a:latin typeface="+mn-lt"/>
                <a:ea typeface="+mn-ea"/>
                <a:cs typeface="+mn-cs"/>
              </a:defRPr>
            </a:lvl6pPr>
            <a:lvl7pPr indent="0">
              <a:defRPr sz="11200" b="0">
                <a:latin typeface="+mn-lt"/>
                <a:ea typeface="+mn-ea"/>
                <a:cs typeface="+mn-cs"/>
              </a:defRPr>
            </a:lvl7pPr>
            <a:lvl8pPr indent="0">
              <a:defRPr sz="11200" b="0">
                <a:latin typeface="+mn-lt"/>
                <a:ea typeface="+mn-ea"/>
                <a:cs typeface="+mn-cs"/>
              </a:defRPr>
            </a:lvl8pPr>
            <a:lvl9pPr indent="0">
              <a:defRPr sz="11200" b="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500" dirty="0"/>
              <a:t>人力资源管理</a:t>
            </a:r>
            <a:r>
              <a:rPr sz="5500" dirty="0" err="1"/>
              <a:t>专科</a:t>
            </a:r>
            <a:endParaRPr sz="5500" dirty="0"/>
          </a:p>
        </p:txBody>
      </p:sp>
      <p:sp>
        <p:nvSpPr>
          <p:cNvPr id="12" name="工商企业管理专科">
            <a:extLst>
              <a:ext uri="{FF2B5EF4-FFF2-40B4-BE49-F238E27FC236}">
                <a16:creationId xmlns="" xmlns:a16="http://schemas.microsoft.com/office/drawing/2014/main" id="{20264020-01BB-F94F-B64A-55EC09E3C2ED}"/>
              </a:ext>
            </a:extLst>
          </p:cNvPr>
          <p:cNvSpPr txBox="1"/>
          <p:nvPr/>
        </p:nvSpPr>
        <p:spPr>
          <a:xfrm>
            <a:off x="940377" y="6723995"/>
            <a:ext cx="5539978" cy="1144543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650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defRPr>
            </a:lvl1pPr>
            <a:lvl2pPr indent="0">
              <a:defRPr sz="11200" b="0">
                <a:latin typeface="+mn-lt"/>
                <a:ea typeface="+mn-ea"/>
                <a:cs typeface="+mn-cs"/>
              </a:defRPr>
            </a:lvl2pPr>
            <a:lvl3pPr indent="0">
              <a:defRPr sz="11200" b="0">
                <a:latin typeface="+mn-lt"/>
                <a:ea typeface="+mn-ea"/>
                <a:cs typeface="+mn-cs"/>
              </a:defRPr>
            </a:lvl3pPr>
            <a:lvl4pPr indent="0">
              <a:defRPr sz="11200" b="0">
                <a:latin typeface="+mn-lt"/>
                <a:ea typeface="+mn-ea"/>
                <a:cs typeface="+mn-cs"/>
              </a:defRPr>
            </a:lvl4pPr>
            <a:lvl5pPr indent="0">
              <a:defRPr sz="11200" b="0">
                <a:latin typeface="+mn-lt"/>
                <a:ea typeface="+mn-ea"/>
                <a:cs typeface="+mn-cs"/>
              </a:defRPr>
            </a:lvl5pPr>
            <a:lvl6pPr indent="0">
              <a:defRPr sz="11200" b="0">
                <a:latin typeface="+mn-lt"/>
                <a:ea typeface="+mn-ea"/>
                <a:cs typeface="+mn-cs"/>
              </a:defRPr>
            </a:lvl6pPr>
            <a:lvl7pPr indent="0">
              <a:defRPr sz="11200" b="0">
                <a:latin typeface="+mn-lt"/>
                <a:ea typeface="+mn-ea"/>
                <a:cs typeface="+mn-cs"/>
              </a:defRPr>
            </a:lvl7pPr>
            <a:lvl8pPr indent="0">
              <a:defRPr sz="11200" b="0">
                <a:latin typeface="+mn-lt"/>
                <a:ea typeface="+mn-ea"/>
                <a:cs typeface="+mn-cs"/>
              </a:defRPr>
            </a:lvl8pPr>
            <a:lvl9pPr indent="0">
              <a:defRPr sz="11200" b="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500" dirty="0"/>
              <a:t>会计</a:t>
            </a:r>
            <a:r>
              <a:rPr sz="5500" dirty="0" err="1"/>
              <a:t>专科</a:t>
            </a:r>
            <a:r>
              <a:rPr lang="en-US" altLang="zh-CN" sz="5500" dirty="0"/>
              <a:t>/</a:t>
            </a:r>
            <a:r>
              <a:rPr lang="zh-CN" altLang="en-US" sz="5500" dirty="0"/>
              <a:t>本科</a:t>
            </a:r>
            <a:endParaRPr sz="5500" dirty="0"/>
          </a:p>
        </p:txBody>
      </p:sp>
      <p:sp>
        <p:nvSpPr>
          <p:cNvPr id="13" name="毛中特…">
            <a:extLst>
              <a:ext uri="{FF2B5EF4-FFF2-40B4-BE49-F238E27FC236}">
                <a16:creationId xmlns="" xmlns:a16="http://schemas.microsoft.com/office/drawing/2014/main" id="{1DFAF3B8-86A8-6845-A649-1FE11F8C93CE}"/>
              </a:ext>
            </a:extLst>
          </p:cNvPr>
          <p:cNvSpPr txBox="1"/>
          <p:nvPr/>
        </p:nvSpPr>
        <p:spPr>
          <a:xfrm>
            <a:off x="11049375" y="7517498"/>
            <a:ext cx="6492161" cy="4299253"/>
          </a:xfrm>
          <a:prstGeom prst="rect">
            <a:avLst/>
          </a:prstGeom>
        </p:spPr>
        <p:txBody>
          <a:bodyPr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500" b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粗金陵简体" panose="02000000000000000000" charset="-122"/>
              </a:defRPr>
            </a:lvl1pPr>
          </a:lstStyle>
          <a:p>
            <a:r>
              <a:rPr lang="zh-CN" altLang="en-US" dirty="0"/>
              <a:t>基础会计学</a:t>
            </a:r>
            <a:endParaRPr lang="en-US" altLang="zh-CN" dirty="0"/>
          </a:p>
          <a:p>
            <a:r>
              <a:rPr lang="zh-CN" altLang="en-US" dirty="0"/>
              <a:t>中国近现代史纲要</a:t>
            </a:r>
            <a:endParaRPr lang="en-US" altLang="zh-CN" dirty="0"/>
          </a:p>
          <a:p>
            <a:r>
              <a:rPr lang="zh-CN" altLang="en-US" dirty="0"/>
              <a:t>马克思主义基本原理概论</a:t>
            </a:r>
            <a:endParaRPr lang="en-US" altLang="zh-CN" dirty="0"/>
          </a:p>
          <a:p>
            <a:r>
              <a:rPr lang="zh-CN" altLang="en-US" dirty="0"/>
              <a:t>英语（二）</a:t>
            </a:r>
            <a:endParaRPr dirty="0"/>
          </a:p>
        </p:txBody>
      </p:sp>
      <p:pic>
        <p:nvPicPr>
          <p:cNvPr id="14" name="7794421faed8ac2ab8513490d46f5c44.png" descr="7794421faed8ac2ab8513490d46f5c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19" y="7822875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1089492" y="2249484"/>
            <a:ext cx="51347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（在</a:t>
            </a:r>
            <a:r>
              <a:rPr lang="zh-CN" altLang="en-US" sz="48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售专业科目）</a:t>
            </a:r>
          </a:p>
        </p:txBody>
      </p:sp>
      <p:pic>
        <p:nvPicPr>
          <p:cNvPr id="18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1398" y="625776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405" y="532087"/>
            <a:ext cx="8370533" cy="1646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t="43309"/>
          <a:stretch/>
        </p:blipFill>
        <p:spPr>
          <a:xfrm>
            <a:off x="16252002" y="8666018"/>
            <a:ext cx="8104604" cy="4336918"/>
          </a:xfrm>
          <a:prstGeom prst="rect">
            <a:avLst/>
          </a:prstGeom>
        </p:spPr>
      </p:pic>
      <p:sp>
        <p:nvSpPr>
          <p:cNvPr id="7" name="临时抱佛脚"/>
          <p:cNvSpPr txBox="1"/>
          <p:nvPr/>
        </p:nvSpPr>
        <p:spPr>
          <a:xfrm>
            <a:off x="5422787" y="-51799"/>
            <a:ext cx="14070559" cy="197849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 fontScale="70000" lnSpcReduction="20000"/>
          </a:bodyPr>
          <a:lstStyle>
            <a:lvl1pPr>
              <a:defRPr sz="1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SJ-SNSDJW"/>
                <a:sym typeface="Helvetica Neue Medium"/>
              </a:defRPr>
            </a:lvl1pPr>
            <a:lvl2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2pPr>
            <a:lvl3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3pPr>
            <a:lvl4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4pPr>
            <a:lvl5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5pPr>
            <a:lvl6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6pPr>
            <a:lvl7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7pPr>
            <a:lvl8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8pPr>
            <a:lvl9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r>
              <a:rPr lang="en-US" altLang="zh-CN" dirty="0"/>
              <a:t>2020,</a:t>
            </a:r>
            <a:r>
              <a:rPr lang="zh-CN" altLang="en-US" dirty="0" smtClean="0"/>
              <a:t>期待来自你</a:t>
            </a:r>
            <a:r>
              <a:rPr lang="zh-CN" altLang="en-US" dirty="0"/>
              <a:t>的喜报！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873" y="-994806"/>
            <a:ext cx="5605580" cy="3502252"/>
          </a:xfrm>
          <a:prstGeom prst="rect">
            <a:avLst/>
          </a:prstGeom>
        </p:spPr>
      </p:pic>
      <p:pic>
        <p:nvPicPr>
          <p:cNvPr id="5" name="图像" descr="图像"/>
          <p:cNvPicPr>
            <a:picLocks noChangeAspect="1"/>
          </p:cNvPicPr>
          <p:nvPr/>
        </p:nvPicPr>
        <p:blipFill rotWithShape="1">
          <a:blip r:embed="rId5"/>
          <a:srcRect t="5548"/>
          <a:stretch/>
        </p:blipFill>
        <p:spPr>
          <a:xfrm>
            <a:off x="0" y="2198973"/>
            <a:ext cx="7488754" cy="841693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" name="图像" descr="图像"/>
          <p:cNvPicPr>
            <a:picLocks noChangeAspect="1"/>
          </p:cNvPicPr>
          <p:nvPr/>
        </p:nvPicPr>
        <p:blipFill rotWithShape="1">
          <a:blip r:embed="rId6"/>
          <a:srcRect t="6204"/>
          <a:stretch/>
        </p:blipFill>
        <p:spPr>
          <a:xfrm>
            <a:off x="6709072" y="2282101"/>
            <a:ext cx="9840490" cy="98915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 descr="手机屏幕截图&#10;&#10;描述已自动生成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9"/>
          <a:stretch/>
        </p:blipFill>
        <p:spPr>
          <a:xfrm>
            <a:off x="16252002" y="2274947"/>
            <a:ext cx="8131997" cy="27366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639" y="9777603"/>
            <a:ext cx="7583689" cy="36890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9072" y="8150127"/>
            <a:ext cx="10164820" cy="20329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5050" y="10879591"/>
            <a:ext cx="8803715" cy="21233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52002" y="5031541"/>
            <a:ext cx="8104604" cy="4403404"/>
          </a:xfrm>
          <a:prstGeom prst="rect">
            <a:avLst/>
          </a:prstGeom>
        </p:spPr>
      </p:pic>
      <p:pic>
        <p:nvPicPr>
          <p:cNvPr id="6" name="7794421faed8ac2ab8513490d46f5c44.png" descr="7794421faed8ac2ab8513490d46f5c4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392252" y="7479382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6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矩形 6"/>
          <p:cNvSpPr/>
          <p:nvPr/>
        </p:nvSpPr>
        <p:spPr>
          <a:xfrm>
            <a:off x="16512301" y="2628674"/>
            <a:ext cx="7871702" cy="106917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1438" rIns="91438" anchor="ctr"/>
          <a:lstStyle/>
          <a:p>
            <a:pPr defTabSz="1828800">
              <a:defRPr>
                <a:solidFill>
                  <a:srgbClr val="FFFFFF"/>
                </a:solidFill>
              </a:defRPr>
            </a:pPr>
            <a:endParaRPr sz="3600" b="0">
              <a:solidFill>
                <a:srgbClr val="FFFFFF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16" name="文本框 21"/>
          <p:cNvSpPr txBox="1"/>
          <p:nvPr/>
        </p:nvSpPr>
        <p:spPr>
          <a:xfrm>
            <a:off x="17664381" y="9575679"/>
            <a:ext cx="6227214" cy="646331"/>
          </a:xfrm>
          <a:prstGeom prst="rect">
            <a:avLst/>
          </a:prstGeom>
          <a:ln w="12700">
            <a:miter lim="400000"/>
          </a:ln>
        </p:spPr>
        <p:txBody>
          <a:bodyPr lIns="91438" rIns="91438">
            <a:spAutoFit/>
          </a:bodyPr>
          <a:lstStyle>
            <a:lvl1pPr>
              <a:defRPr b="1">
                <a:solidFill>
                  <a:srgbClr val="F1012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 defTabSz="1828800"/>
            <a:r>
              <a:rPr sz="3600"/>
              <a:t>扫码进入微店，择需下单</a:t>
            </a:r>
          </a:p>
        </p:txBody>
      </p:sp>
      <p:grpSp>
        <p:nvGrpSpPr>
          <p:cNvPr id="319" name="组合 3"/>
          <p:cNvGrpSpPr/>
          <p:nvPr/>
        </p:nvGrpSpPr>
        <p:grpSpPr>
          <a:xfrm>
            <a:off x="-47154" y="2628674"/>
            <a:ext cx="6327476" cy="10691792"/>
            <a:chOff x="0" y="0"/>
            <a:chExt cx="3163737" cy="5345895"/>
          </a:xfrm>
        </p:grpSpPr>
        <p:pic>
          <p:nvPicPr>
            <p:cNvPr id="317" name="图片 1" descr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163738" cy="534589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318" name="圆角矩形 2"/>
            <p:cNvSpPr/>
            <p:nvPr/>
          </p:nvSpPr>
          <p:spPr>
            <a:xfrm>
              <a:off x="75756" y="242532"/>
              <a:ext cx="1060593" cy="288021"/>
            </a:xfrm>
            <a:prstGeom prst="roundRect">
              <a:avLst>
                <a:gd name="adj" fmla="val 16667"/>
              </a:avLst>
            </a:prstGeom>
            <a:noFill/>
            <a:ln w="57150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wrap="square" lIns="91438" tIns="91438" rIns="91438" bIns="91438" numCol="1" anchor="ctr">
              <a:noAutofit/>
            </a:bodyPr>
            <a:lstStyle/>
            <a:p>
              <a:pPr defTabSz="1828800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 sz="3600" b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320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143" y="4417592"/>
            <a:ext cx="1214418" cy="1069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1" name="图片 11" descr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143" y="6405410"/>
            <a:ext cx="1214418" cy="1069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2" name="图片 12" descr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143" y="9040786"/>
            <a:ext cx="1214418" cy="1069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3" name="图片 13" descr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143" y="10784816"/>
            <a:ext cx="1214418" cy="1069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26" name="矩形 7"/>
          <p:cNvGrpSpPr/>
          <p:nvPr/>
        </p:nvGrpSpPr>
        <p:grpSpPr>
          <a:xfrm>
            <a:off x="17676694" y="3883430"/>
            <a:ext cx="5233964" cy="5111144"/>
            <a:chOff x="-1" y="0"/>
            <a:chExt cx="2616981" cy="2555571"/>
          </a:xfrm>
        </p:grpSpPr>
        <p:sp>
          <p:nvSpPr>
            <p:cNvPr id="324" name="矩形"/>
            <p:cNvSpPr/>
            <p:nvPr/>
          </p:nvSpPr>
          <p:spPr>
            <a:xfrm>
              <a:off x="-1" y="0"/>
              <a:ext cx="2616981" cy="2555571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91438" tIns="91438" rIns="91438" bIns="91438" numCol="1" anchor="ctr">
              <a:noAutofit/>
            </a:bodyPr>
            <a:lstStyle/>
            <a:p>
              <a:pPr defTabSz="1828800">
                <a:defRPr>
                  <a:solidFill>
                    <a:srgbClr val="FFFFFF"/>
                  </a:solidFill>
                </a:defRPr>
              </a:pPr>
              <a:endParaRPr sz="3600" b="0">
                <a:solidFill>
                  <a:srgbClr val="FFFFFF"/>
                </a:solidFill>
                <a:latin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5" name="放置老师个人…"/>
            <p:cNvSpPr txBox="1"/>
            <p:nvPr/>
          </p:nvSpPr>
          <p:spPr>
            <a:xfrm>
              <a:off x="-1" y="954621"/>
              <a:ext cx="2616981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38" tIns="91438" rIns="91438" bIns="91438" numCol="1" anchor="ctr">
              <a:spAutoFit/>
            </a:bodyPr>
            <a:lstStyle/>
            <a:p>
              <a:pPr defTabSz="1828800">
                <a:defRPr>
                  <a:solidFill>
                    <a:srgbClr val="FFFFFF"/>
                  </a:solidFill>
                </a:defRPr>
              </a:pPr>
              <a:r>
                <a:rPr sz="3600" b="0" dirty="0">
                  <a:solidFill>
                    <a:srgbClr val="FFFFFF"/>
                  </a:solidFill>
                  <a:latin typeface="Helvetica"/>
                  <a:ea typeface="+mj-ea"/>
                  <a:cs typeface="+mj-cs"/>
                  <a:sym typeface="Helvetica"/>
                </a:rPr>
                <a:t>放置老师个人</a:t>
              </a:r>
            </a:p>
            <a:p>
              <a:pPr defTabSz="1828800">
                <a:defRPr>
                  <a:solidFill>
                    <a:srgbClr val="FFFFFF"/>
                  </a:solidFill>
                </a:defRPr>
              </a:pPr>
              <a:r>
                <a:rPr sz="3600" b="0" dirty="0">
                  <a:solidFill>
                    <a:srgbClr val="FFFFFF"/>
                  </a:solidFill>
                  <a:latin typeface="Helvetica"/>
                  <a:ea typeface="+mj-ea"/>
                  <a:cs typeface="+mj-cs"/>
                  <a:sym typeface="Helvetica"/>
                </a:rPr>
                <a:t>分销微店二维码</a:t>
              </a:r>
            </a:p>
          </p:txBody>
        </p:sp>
      </p:grpSp>
      <p:sp>
        <p:nvSpPr>
          <p:cNvPr id="327" name="文本框 8"/>
          <p:cNvSpPr txBox="1"/>
          <p:nvPr/>
        </p:nvSpPr>
        <p:spPr>
          <a:xfrm>
            <a:off x="17664380" y="10415483"/>
            <a:ext cx="5262975" cy="646331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>
            <a:lvl1pPr>
              <a:defRPr b="1">
                <a:solidFill>
                  <a:srgbClr val="07485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 defTabSz="1828800"/>
            <a:r>
              <a:rPr sz="3600"/>
              <a:t>套装限量预约，先购先得</a:t>
            </a:r>
          </a:p>
        </p:txBody>
      </p:sp>
      <p:pic>
        <p:nvPicPr>
          <p:cNvPr id="329" name="图片 5" descr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228" y="487413"/>
            <a:ext cx="16289924" cy="24264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" name="图片 4" descr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片 6" descr="图片包含 游戏机, 画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887" y="8826376"/>
            <a:ext cx="980260" cy="47002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686842" y="8823982"/>
            <a:ext cx="1015661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纸质版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06" y="2602010"/>
            <a:ext cx="10198326" cy="107184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396" y="3885467"/>
            <a:ext cx="5410933" cy="54109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84FAF87B-6857-AF40-80EA-EBF112CB2506}"/>
              </a:ext>
            </a:extLst>
          </p:cNvPr>
          <p:cNvSpPr/>
          <p:nvPr/>
        </p:nvSpPr>
        <p:spPr>
          <a:xfrm>
            <a:off x="4523440" y="844808"/>
            <a:ext cx="148665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7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sz="7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en-US" altLang="zh-CN" sz="7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7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</a:t>
            </a:r>
            <a:r>
              <a:rPr lang="en-US" altLang="zh-CN" sz="7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-8</a:t>
            </a:r>
            <a:r>
              <a:rPr lang="zh-CN" altLang="en-US" sz="7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en-US" altLang="zh-CN" sz="7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7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日考试，你报考了吗？</a:t>
            </a:r>
            <a:endParaRPr lang="zh-CN" altLang="en-US" sz="7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 descr="手机截图图社交软件的信息&#10;&#10;描述已自动生成">
            <a:extLst>
              <a:ext uri="{FF2B5EF4-FFF2-40B4-BE49-F238E27FC236}">
                <a16:creationId xmlns="" xmlns:a16="http://schemas.microsoft.com/office/drawing/2014/main" id="{4E2A49F6-4742-EA45-ACBB-4AF363592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36" y="2306394"/>
            <a:ext cx="15414874" cy="114096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5" y="160172"/>
            <a:ext cx="3334769" cy="16270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151" y="7448886"/>
            <a:ext cx="4646911" cy="464691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075644" y="11923900"/>
            <a:ext cx="3375923" cy="100604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关注学术中心公众号</a:t>
            </a:r>
            <a:endParaRPr lang="en-US" altLang="zh-CN" sz="28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获得更多学习猛料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5124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84FAF87B-6857-AF40-80EA-EBF112CB2506}"/>
              </a:ext>
            </a:extLst>
          </p:cNvPr>
          <p:cNvSpPr/>
          <p:nvPr/>
        </p:nvSpPr>
        <p:spPr>
          <a:xfrm>
            <a:off x="7157781" y="1307117"/>
            <a:ext cx="99870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7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各省市</a:t>
            </a:r>
            <a:r>
              <a:rPr lang="en-US" altLang="zh-CN" sz="7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sz="7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月自考报考时间</a:t>
            </a:r>
            <a:endParaRPr lang="zh-CN" altLang="en-US" sz="7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5581" y="3411553"/>
            <a:ext cx="3016852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</a:t>
            </a:r>
            <a:r>
              <a:rPr lang="zh-CN" altLang="en-US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截止报名省市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477599" y="3378692"/>
            <a:ext cx="3427220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发布报考通知省市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965578" y="3384033"/>
            <a:ext cx="260648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延迟报名省市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58684" y="4037796"/>
            <a:ext cx="5094515" cy="6531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961909" y="4037796"/>
            <a:ext cx="10370127" cy="45719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721561" y="4037796"/>
            <a:ext cx="5094515" cy="65315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79912" y="4265001"/>
            <a:ext cx="2852057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山东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云南</a:t>
            </a:r>
            <a:endParaRPr lang="zh-CN" altLang="en-US" sz="2800" b="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青海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西藏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广西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宁夏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河南</a:t>
            </a:r>
          </a:p>
        </p:txBody>
      </p:sp>
      <p:sp>
        <p:nvSpPr>
          <p:cNvPr id="22" name="矩形 21"/>
          <p:cNvSpPr/>
          <p:nvPr/>
        </p:nvSpPr>
        <p:spPr>
          <a:xfrm>
            <a:off x="6553199" y="4265001"/>
            <a:ext cx="1797781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海南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山西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吉林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辽宁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福建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江西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新疆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甘肃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河北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贵州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内蒙古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安徽</a:t>
            </a:r>
          </a:p>
        </p:txBody>
      </p:sp>
      <p:sp>
        <p:nvSpPr>
          <p:cNvPr id="25" name="矩形 24"/>
          <p:cNvSpPr/>
          <p:nvPr/>
        </p:nvSpPr>
        <p:spPr>
          <a:xfrm>
            <a:off x="8077609" y="4265001"/>
            <a:ext cx="12192000" cy="833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8:00-6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18:00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9:00-6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16:00</a:t>
            </a:r>
          </a:p>
          <a:p>
            <a:pPr algn="l"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补报：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  <a:p>
            <a:pPr algn="l"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补报：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9:00-10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17:00</a:t>
            </a:r>
          </a:p>
          <a:p>
            <a:pPr algn="l"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补报：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9:00-10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18:00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12:00-6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18:00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  <a:p>
            <a:pPr algn="l"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补报：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</a:t>
            </a:r>
            <a:r>
              <a:rPr lang="zh-CN" altLang="en-US" sz="24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日（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8:00-22:00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补报：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  <a:p>
            <a:pPr algn="l"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补报：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  <a:p>
            <a:pPr algn="l"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新生：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10:00-19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17:00</a:t>
            </a:r>
            <a:r>
              <a:rPr lang="zh-CN" altLang="en-US" sz="24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，老生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10:00-19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17:00</a:t>
            </a:r>
          </a:p>
          <a:p>
            <a:pPr algn="l"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补报：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9:00-19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17:00</a:t>
            </a:r>
          </a:p>
          <a:p>
            <a:pPr algn="l"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社会型专业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-18</a:t>
            </a:r>
            <a:r>
              <a:rPr lang="zh-CN" altLang="en-US" sz="24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应用型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-20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  <a:p>
            <a:pPr algn="l"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补报：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9:00-23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24:00</a:t>
            </a:r>
          </a:p>
        </p:txBody>
      </p:sp>
      <p:sp>
        <p:nvSpPr>
          <p:cNvPr id="27" name="矩形 26"/>
          <p:cNvSpPr/>
          <p:nvPr/>
        </p:nvSpPr>
        <p:spPr>
          <a:xfrm>
            <a:off x="19869030" y="4265001"/>
            <a:ext cx="152367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</a:p>
          <a:p>
            <a:pPr algn="l"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湖北</a:t>
            </a:r>
          </a:p>
          <a:p>
            <a:pPr algn="l"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黑龙江</a:t>
            </a:r>
          </a:p>
          <a:p>
            <a:pPr algn="l"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陕西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5" y="160172"/>
            <a:ext cx="3334769" cy="162706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165" y="7448886"/>
            <a:ext cx="4646911" cy="4646911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8804658" y="11923900"/>
            <a:ext cx="3375923" cy="100604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关注学术中心公众号</a:t>
            </a:r>
            <a:endParaRPr lang="en-US" altLang="zh-CN" sz="28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获得更多学习猛料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要考试了…"/>
          <p:cNvSpPr txBox="1">
            <a:spLocks noGrp="1"/>
          </p:cNvSpPr>
          <p:nvPr>
            <p:ph type="ctrTitle"/>
          </p:nvPr>
        </p:nvSpPr>
        <p:spPr>
          <a:xfrm>
            <a:off x="2529783" y="4812164"/>
            <a:ext cx="18427420" cy="231238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22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pPr>
            <a:r>
              <a:rPr lang="en-US" altLang="zh-CN" sz="1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高频考点占比</a:t>
            </a:r>
            <a:r>
              <a:rPr lang="en-US" altLang="zh-CN" sz="1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r>
              <a:rPr lang="zh-CN" altLang="en-US" sz="1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endParaRPr sz="1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0" name="5383a13d97e9d58eea4a5c5c31587a60.png" descr="5383a13d97e9d58eea4a5c5c31587a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4020" y="8542422"/>
            <a:ext cx="5173578" cy="51735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5362765" y="3397814"/>
            <a:ext cx="13481255" cy="137537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0" dirty="0" smtClean="0">
                <a:solidFill>
                  <a:srgbClr val="FFC7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快速提分，抓住考点是关键！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rgbClr val="FFC712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5" y="160172"/>
            <a:ext cx="3334769" cy="16270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25683" y="7666661"/>
            <a:ext cx="13035619" cy="91371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000" dirty="0" smtClean="0">
                <a:solidFill>
                  <a:schemeClr val="tx2">
                    <a:lumMod val="50000"/>
                  </a:schemeClr>
                </a:solidFill>
              </a:rPr>
              <a:t>自考</a:t>
            </a:r>
            <a:r>
              <a:rPr lang="en-US" altLang="zh-CN" sz="5000" dirty="0" smtClean="0">
                <a:solidFill>
                  <a:schemeClr val="tx2">
                    <a:lumMod val="50000"/>
                  </a:schemeClr>
                </a:solidFill>
              </a:rPr>
              <a:t>40</a:t>
            </a:r>
            <a:r>
              <a:rPr lang="zh-CN" altLang="en-US" sz="5000" dirty="0" smtClean="0">
                <a:solidFill>
                  <a:schemeClr val="tx2">
                    <a:lumMod val="50000"/>
                  </a:schemeClr>
                </a:solidFill>
              </a:rPr>
              <a:t>年，知识点是有限的，解题是有套路的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7794421faed8ac2ab8513490d46f5c44.png" descr="7794421faed8ac2ab8513490d46f5c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659" y="7536405"/>
            <a:ext cx="4931869" cy="49318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5" name="临时抱佛脚"/>
          <p:cNvSpPr txBox="1">
            <a:spLocks noGrp="1"/>
          </p:cNvSpPr>
          <p:nvPr>
            <p:ph type="ctrTitle"/>
          </p:nvPr>
        </p:nvSpPr>
        <p:spPr>
          <a:xfrm>
            <a:off x="3484926" y="2655696"/>
            <a:ext cx="16362111" cy="2263643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/>
          <a:p>
            <a:r>
              <a:rPr sz="128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SJ-SNSDJW"/>
              </a:rPr>
              <a:t>临时抱佛脚</a:t>
            </a:r>
            <a:r>
              <a:rPr lang="zh-CN" altLang="en-US" sz="1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SJ-SNSDJW"/>
              </a:rPr>
              <a:t>班</a:t>
            </a:r>
            <a:endParaRPr sz="1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FZSJ-SNSDJW"/>
            </a:endParaRPr>
          </a:p>
        </p:txBody>
      </p:sp>
      <p:sp>
        <p:nvSpPr>
          <p:cNvPr id="127" name="考前抱大腿，考完不后悔！"/>
          <p:cNvSpPr txBox="1"/>
          <p:nvPr/>
        </p:nvSpPr>
        <p:spPr>
          <a:xfrm>
            <a:off x="5687697" y="5333236"/>
            <a:ext cx="12455332" cy="137537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8000">
                <a:solidFill>
                  <a:srgbClr val="FFC71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dirty="0" err="1">
                <a:solidFill>
                  <a:schemeClr val="tx2">
                    <a:lumMod val="50000"/>
                  </a:schemeClr>
                </a:solidFill>
              </a:rPr>
              <a:t>考前抱大腿，考完不后悔</a:t>
            </a:r>
            <a:r>
              <a:rPr dirty="0">
                <a:solidFill>
                  <a:schemeClr val="tx2">
                    <a:lumMod val="50000"/>
                  </a:schemeClr>
                </a:solidFill>
              </a:rPr>
              <a:t>！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5" y="160172"/>
            <a:ext cx="3334769" cy="1627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02" y="3416682"/>
            <a:ext cx="2855670" cy="3791682"/>
          </a:xfrm>
          <a:prstGeom prst="rect">
            <a:avLst/>
          </a:prstGeom>
        </p:spPr>
      </p:pic>
      <p:sp>
        <p:nvSpPr>
          <p:cNvPr id="5" name="临时抱佛脚"/>
          <p:cNvSpPr txBox="1"/>
          <p:nvPr/>
        </p:nvSpPr>
        <p:spPr>
          <a:xfrm>
            <a:off x="7779207" y="2136302"/>
            <a:ext cx="7788672" cy="136228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 fontScale="62500" lnSpcReduction="20000"/>
          </a:bodyPr>
          <a:lstStyle>
            <a:lvl1pPr>
              <a:defRPr sz="1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SJ-SNSDJW"/>
                <a:sym typeface="Helvetica Neue Medium"/>
              </a:defRPr>
            </a:lvl1pPr>
            <a:lvl2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2pPr>
            <a:lvl3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3pPr>
            <a:lvl4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4pPr>
            <a:lvl5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5pPr>
            <a:lvl6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6pPr>
            <a:lvl7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7pPr>
            <a:lvl8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8pPr>
            <a:lvl9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>
              <a:lnSpc>
                <a:spcPct val="170000"/>
              </a:lnSpc>
            </a:pPr>
            <a:endParaRPr lang="zh-CN" altLang="en-US" sz="8000" dirty="0"/>
          </a:p>
        </p:txBody>
      </p:sp>
      <p:sp>
        <p:nvSpPr>
          <p:cNvPr id="7" name="矩形 6"/>
          <p:cNvSpPr/>
          <p:nvPr/>
        </p:nvSpPr>
        <p:spPr>
          <a:xfrm>
            <a:off x="2921211" y="9319354"/>
            <a:ext cx="10713189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GB" altLang="zh-CN" sz="3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GB" sz="3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套餐：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助学题库</a:t>
            </a:r>
            <a:r>
              <a:rPr kumimoji="1" lang="en-US" altLang="zh-CN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+6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小时超级补课（</a:t>
            </a:r>
            <a:r>
              <a:rPr kumimoji="1" lang="en-US" altLang="zh-CN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元）</a:t>
            </a:r>
          </a:p>
          <a:p>
            <a:pPr algn="l"/>
            <a:endParaRPr kumimoji="1" lang="zh-CN" altLang="en-US" sz="3500" b="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kumimoji="1" lang="en-GB" altLang="zh-CN" sz="3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GB" sz="3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套餐：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黄金卷</a:t>
            </a:r>
            <a:r>
              <a:rPr kumimoji="1" lang="en-US" altLang="zh-CN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助学题库</a:t>
            </a:r>
            <a:r>
              <a:rPr kumimoji="1" lang="en-US" altLang="zh-CN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+6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小时超级补课（</a:t>
            </a:r>
            <a:r>
              <a:rPr kumimoji="1" lang="en-US" altLang="zh-CN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239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元）</a:t>
            </a:r>
          </a:p>
          <a:p>
            <a:pPr algn="l"/>
            <a:endParaRPr kumimoji="1" lang="zh-CN" altLang="en-US" sz="3500" b="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kumimoji="1" lang="en-GB" altLang="zh-CN" sz="3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GB" sz="3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套餐：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教材</a:t>
            </a:r>
            <a:r>
              <a:rPr kumimoji="1" lang="en-US" altLang="zh-CN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助学题库</a:t>
            </a:r>
            <a:r>
              <a:rPr kumimoji="1" lang="en-US" altLang="zh-CN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+6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小时超级补课（</a:t>
            </a:r>
            <a:r>
              <a:rPr kumimoji="1" lang="en-US" altLang="zh-CN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239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元）</a:t>
            </a:r>
          </a:p>
        </p:txBody>
      </p:sp>
      <p:pic>
        <p:nvPicPr>
          <p:cNvPr id="8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982" y="3594050"/>
            <a:ext cx="4945123" cy="37239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文本框 5"/>
          <p:cNvSpPr txBox="1"/>
          <p:nvPr/>
        </p:nvSpPr>
        <p:spPr>
          <a:xfrm>
            <a:off x="13110317" y="7433381"/>
            <a:ext cx="3894011" cy="707886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/>
          <a:p>
            <a:pPr algn="l" defTabSz="1828800" hangingPunct="1">
              <a:defRPr sz="22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000" kern="1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黄金模拟10套卷</a:t>
            </a:r>
          </a:p>
        </p:txBody>
      </p:sp>
      <p:pic>
        <p:nvPicPr>
          <p:cNvPr id="10" name="图片 1" descr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072" y="2774504"/>
            <a:ext cx="5141745" cy="514174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" name="文本框 4"/>
          <p:cNvSpPr txBox="1"/>
          <p:nvPr/>
        </p:nvSpPr>
        <p:spPr>
          <a:xfrm>
            <a:off x="1823610" y="7433381"/>
            <a:ext cx="3775388" cy="707886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>
            <a:lvl1pPr>
              <a:defRPr sz="2200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 defTabSz="1828800" hangingPunct="1"/>
            <a:r>
              <a:rPr sz="4000" kern="1200" dirty="0">
                <a:solidFill>
                  <a:srgbClr val="FFC000"/>
                </a:solidFill>
              </a:rPr>
              <a:t>“</a:t>
            </a:r>
            <a:r>
              <a:rPr sz="4000" kern="1200" dirty="0" err="1">
                <a:solidFill>
                  <a:srgbClr val="FFC000"/>
                </a:solidFill>
              </a:rPr>
              <a:t>尚考通”教材</a:t>
            </a:r>
            <a:endParaRPr sz="4000" kern="1200" dirty="0">
              <a:solidFill>
                <a:srgbClr val="FFC000"/>
              </a:solidFill>
            </a:endParaRPr>
          </a:p>
        </p:txBody>
      </p:sp>
      <p:pic>
        <p:nvPicPr>
          <p:cNvPr id="12" name="图片 3" descr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0534" y="3730212"/>
            <a:ext cx="4065674" cy="34943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" name="文本框 5"/>
          <p:cNvSpPr txBox="1"/>
          <p:nvPr/>
        </p:nvSpPr>
        <p:spPr>
          <a:xfrm>
            <a:off x="18873432" y="7433381"/>
            <a:ext cx="3578220" cy="707886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/>
          <a:p>
            <a:pPr algn="l" defTabSz="1828800" hangingPunct="1">
              <a:defRPr sz="22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4000" kern="1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6</a:t>
            </a:r>
            <a:r>
              <a:rPr lang="zh-CN" altLang="en-US" sz="4000" kern="1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小时超级补课</a:t>
            </a:r>
            <a:endParaRPr sz="4000" kern="12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09864" y="9176215"/>
            <a:ext cx="725070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5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适合备考较为充分</a:t>
            </a:r>
            <a:r>
              <a:rPr kumimoji="1" lang="en-US" altLang="zh-CN" sz="35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35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前突击的</a:t>
            </a:r>
            <a:r>
              <a:rPr kumimoji="1" lang="zh-CN" altLang="en-US" sz="35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同学</a:t>
            </a:r>
            <a:endParaRPr kumimoji="1" lang="zh-CN" altLang="en-US" sz="3500" b="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309865" y="10292799"/>
            <a:ext cx="725070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5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适合有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些</a:t>
            </a:r>
            <a:r>
              <a:rPr kumimoji="1" lang="zh-CN" altLang="en-US" sz="35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备考基础</a:t>
            </a:r>
            <a:r>
              <a:rPr kumimoji="1" lang="en-US" altLang="zh-CN" sz="35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考前突击的同学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6309864" y="11517156"/>
            <a:ext cx="725070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5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适合基础较为薄弱</a:t>
            </a:r>
            <a:r>
              <a:rPr kumimoji="1" lang="en-US" altLang="zh-CN" sz="35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考前突击的同学</a:t>
            </a:r>
          </a:p>
        </p:txBody>
      </p:sp>
      <p:sp>
        <p:nvSpPr>
          <p:cNvPr id="3" name="十二角星 2"/>
          <p:cNvSpPr/>
          <p:nvPr/>
        </p:nvSpPr>
        <p:spPr>
          <a:xfrm>
            <a:off x="1823610" y="5713614"/>
            <a:ext cx="1564851" cy="1564851"/>
          </a:xfrm>
          <a:prstGeom prst="star12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高频考点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十二角星 16"/>
          <p:cNvSpPr/>
          <p:nvPr/>
        </p:nvSpPr>
        <p:spPr>
          <a:xfrm>
            <a:off x="12327891" y="5713614"/>
            <a:ext cx="1564851" cy="1564851"/>
          </a:xfrm>
          <a:prstGeom prst="star12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实战练习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十二角星 18"/>
          <p:cNvSpPr/>
          <p:nvPr/>
        </p:nvSpPr>
        <p:spPr>
          <a:xfrm>
            <a:off x="17858108" y="5713614"/>
            <a:ext cx="1564851" cy="1564851"/>
          </a:xfrm>
          <a:prstGeom prst="star12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提炼串讲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5" y="160172"/>
            <a:ext cx="3334769" cy="1627064"/>
          </a:xfrm>
          <a:prstGeom prst="rect">
            <a:avLst/>
          </a:prstGeom>
        </p:spPr>
      </p:pic>
      <p:sp>
        <p:nvSpPr>
          <p:cNvPr id="23" name="文本框 5"/>
          <p:cNvSpPr txBox="1"/>
          <p:nvPr/>
        </p:nvSpPr>
        <p:spPr>
          <a:xfrm>
            <a:off x="7828239" y="7433381"/>
            <a:ext cx="2236506" cy="707886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/>
          <a:p>
            <a:pPr algn="l" defTabSz="1828800" hangingPunct="1">
              <a:defRPr sz="22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4000" kern="1200" dirty="0" smtClean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助学题库</a:t>
            </a:r>
            <a:endParaRPr sz="4000" kern="12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4" name="十二角星 23"/>
          <p:cNvSpPr/>
          <p:nvPr/>
        </p:nvSpPr>
        <p:spPr>
          <a:xfrm>
            <a:off x="7286612" y="5713614"/>
            <a:ext cx="1564851" cy="1564851"/>
          </a:xfrm>
          <a:prstGeom prst="star12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刷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题巩固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002846" y="1073131"/>
            <a:ext cx="12192000" cy="18620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7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临时抱佛脚</a:t>
            </a:r>
            <a:r>
              <a:rPr lang="zh-CN" altLang="en-US" sz="7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en-US" altLang="zh-CN" sz="70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5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45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大单品，</a:t>
            </a:r>
            <a:r>
              <a:rPr lang="zh-CN" altLang="en-US" sz="45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打包上市</a:t>
            </a:r>
            <a:endParaRPr lang="zh-CN" altLang="en-US" sz="45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7794421faed8ac2ab8513490d46f5c44.png" descr="7794421faed8ac2ab8513490d46f5c4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6956" y="8797980"/>
            <a:ext cx="3670294" cy="367029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" name="右箭头 27"/>
          <p:cNvSpPr/>
          <p:nvPr/>
        </p:nvSpPr>
        <p:spPr>
          <a:xfrm>
            <a:off x="13731785" y="9432633"/>
            <a:ext cx="2106866" cy="29238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13731785" y="10462076"/>
            <a:ext cx="2106866" cy="29238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/>
        </p:nvSpPr>
        <p:spPr>
          <a:xfrm>
            <a:off x="13731785" y="11679669"/>
            <a:ext cx="2106866" cy="29238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6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0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20" y="1961658"/>
            <a:ext cx="22813212" cy="102299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 descr="图片包含 游戏机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1" y="6299199"/>
            <a:ext cx="21067845" cy="1497263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375930" y="6858000"/>
            <a:ext cx="3874169" cy="851295"/>
          </a:xfrm>
          <a:prstGeom prst="roundRect">
            <a:avLst/>
          </a:prstGeom>
          <a:solidFill>
            <a:srgbClr val="00B0F0"/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尚考通教材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6857938" y="6860078"/>
            <a:ext cx="3874169" cy="8512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助学题库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1339946" y="6857999"/>
            <a:ext cx="4482008" cy="85129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黄金模拟十套卷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16429793" y="6857998"/>
            <a:ext cx="4482008" cy="851295"/>
          </a:xfrm>
          <a:prstGeom prst="roundRect">
            <a:avLst/>
          </a:prstGeom>
          <a:solidFill>
            <a:srgbClr val="00B050"/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6</a:t>
            </a: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小时超级补课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4" name="图片 1" descr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259" y="1385618"/>
            <a:ext cx="20825742" cy="520644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1285092" y="2291609"/>
            <a:ext cx="5016756" cy="15696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9600" i="0" u="none" strike="noStrike" cap="none" spc="0" normalizeH="0" baseline="0" dirty="0">
                <a:ln>
                  <a:noFill/>
                </a:ln>
                <a:solidFill>
                  <a:srgbClr val="FFCC1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助学题库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83916" y="2824163"/>
            <a:ext cx="3170097" cy="8309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i="0" u="none" strike="noStrike" cap="none" spc="0" normalizeH="0" baseline="0" dirty="0">
                <a:ln>
                  <a:noFill/>
                </a:ln>
                <a:solidFill>
                  <a:srgbClr val="FFC71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（纸质版）</a:t>
            </a:r>
          </a:p>
        </p:txBody>
      </p:sp>
      <p:sp>
        <p:nvSpPr>
          <p:cNvPr id="8" name="矩形 7"/>
          <p:cNvSpPr/>
          <p:nvPr/>
        </p:nvSpPr>
        <p:spPr>
          <a:xfrm>
            <a:off x="1237619" y="5382466"/>
            <a:ext cx="12935581" cy="6694140"/>
          </a:xfrm>
          <a:prstGeom prst="rect">
            <a:avLst/>
          </a:prstGeom>
          <a:ln w="12700">
            <a:miter lim="400000"/>
          </a:ln>
        </p:spPr>
        <p:txBody>
          <a:bodyPr wrap="square" lIns="91438" rIns="91438">
            <a:spAutoFit/>
          </a:bodyPr>
          <a:lstStyle/>
          <a:p>
            <a:pPr algn="just" defTabSz="1828800">
              <a:lnSpc>
                <a:spcPct val="150000"/>
              </a:lnSpc>
            </a:pPr>
            <a:r>
              <a:rPr lang="en-US" altLang="zh-CN" sz="2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zh-CN" sz="2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、一应俱全</a:t>
            </a:r>
          </a:p>
          <a:p>
            <a:pPr algn="just" defTabSz="1828800">
              <a:lnSpc>
                <a:spcPct val="150000"/>
              </a:lnSpc>
            </a:pPr>
            <a:r>
              <a:rPr lang="zh-CN" altLang="zh-CN" sz="2600" b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科学总结近百门自考学科题库，热门专业必考科目一应俱全，精细化分类，打造自考题库宝典。</a:t>
            </a:r>
          </a:p>
          <a:p>
            <a:pPr algn="just" defTabSz="1828800">
              <a:lnSpc>
                <a:spcPct val="150000"/>
              </a:lnSpc>
            </a:pPr>
            <a:r>
              <a:rPr lang="en-US" altLang="zh-CN" sz="2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r>
              <a:rPr lang="en-US" altLang="zh-CN" sz="2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zh-CN" sz="2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、选题精准</a:t>
            </a:r>
          </a:p>
          <a:p>
            <a:pPr algn="just" defTabSz="1828800">
              <a:lnSpc>
                <a:spcPct val="150000"/>
              </a:lnSpc>
            </a:pPr>
            <a:r>
              <a:rPr lang="zh-CN" altLang="zh-CN" sz="2600" b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尚德学术中心针对学科知识点进行深入分析、研究，精准洞悉命题节奏，筛选出有代表性的习题，帮助考生摆脱题海，巩固自考知识点。</a:t>
            </a:r>
          </a:p>
          <a:p>
            <a:pPr algn="just" defTabSz="1828800">
              <a:lnSpc>
                <a:spcPct val="150000"/>
              </a:lnSpc>
            </a:pPr>
            <a:r>
              <a:rPr lang="en-US" altLang="zh-CN" sz="2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r>
              <a:rPr lang="en-US" altLang="zh-CN" sz="2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zh-CN" sz="2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、真题演练</a:t>
            </a:r>
          </a:p>
          <a:p>
            <a:pPr algn="just" defTabSz="1828800">
              <a:lnSpc>
                <a:spcPct val="150000"/>
              </a:lnSpc>
            </a:pPr>
            <a:r>
              <a:rPr lang="zh-CN" altLang="zh-CN" sz="2600" b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尚德学术中心汇总整理了近几年的真题题库，帮助考生了解命题思路，强化重点，把握答题的节奏。</a:t>
            </a:r>
          </a:p>
          <a:p>
            <a:pPr algn="just" defTabSz="1828800">
              <a:lnSpc>
                <a:spcPct val="150000"/>
              </a:lnSpc>
            </a:pPr>
            <a:r>
              <a:rPr lang="en-US" altLang="zh-CN" sz="2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r>
              <a:rPr lang="en-US" altLang="zh-CN" sz="2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zh-CN" sz="2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、习题内容新</a:t>
            </a:r>
          </a:p>
          <a:p>
            <a:pPr algn="just" defTabSz="1828800">
              <a:lnSpc>
                <a:spcPct val="150000"/>
              </a:lnSpc>
            </a:pPr>
            <a:r>
              <a:rPr lang="zh-CN" altLang="zh-CN" sz="2600" b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题库紧随官方教材、考试大纲、时政要点不断更新，为考生查漏补缺提供最新习题 </a:t>
            </a:r>
            <a:endParaRPr lang="zh-CN" altLang="en-US" sz="2600" b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37620" y="4141688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zh-CN" sz="3600" kern="100" dirty="0">
                <a:solidFill>
                  <a:srgbClr val="FFC714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四位一体自考通关秘籍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536" y="2055335"/>
            <a:ext cx="7962737" cy="105727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凸显">
  <a:themeElements>
    <a:clrScheme name="凸显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凸显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658</Words>
  <Application>Microsoft Macintosh PowerPoint</Application>
  <PresentationFormat>自定义</PresentationFormat>
  <Paragraphs>148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38" baseType="lpstr">
      <vt:lpstr>Calibri</vt:lpstr>
      <vt:lpstr>Calibri Light</vt:lpstr>
      <vt:lpstr>Century Schoolbook</vt:lpstr>
      <vt:lpstr>DengXian</vt:lpstr>
      <vt:lpstr>DengXian Light</vt:lpstr>
      <vt:lpstr>FZSJ-SNSDJW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Microsoft YaHei</vt:lpstr>
      <vt:lpstr>Songti SC</vt:lpstr>
      <vt:lpstr>Times New Roman</vt:lpstr>
      <vt:lpstr>方正粗金陵简体</vt:lpstr>
      <vt:lpstr>微软雅黑</vt:lpstr>
      <vt:lpstr>Arial</vt:lpstr>
      <vt:lpstr>White</vt:lpstr>
      <vt:lpstr>凸显</vt:lpstr>
      <vt:lpstr>Office 主题</vt:lpstr>
      <vt:lpstr>PowerPoint 演示文稿</vt:lpstr>
      <vt:lpstr>PowerPoint 演示文稿</vt:lpstr>
      <vt:lpstr>PowerPoint 演示文稿</vt:lpstr>
      <vt:lpstr> 高频考点占比70%以上</vt:lpstr>
      <vt:lpstr>临时抱佛脚班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要考试了  紧不紧张</dc:title>
  <dc:creator>admin</dc:creator>
  <cp:lastModifiedBy>Microsoft Office 用户</cp:lastModifiedBy>
  <cp:revision>126</cp:revision>
  <dcterms:created xsi:type="dcterms:W3CDTF">2020-04-07T08:46:00Z</dcterms:created>
  <dcterms:modified xsi:type="dcterms:W3CDTF">2020-06-08T05:23:00Z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2052-11.1.0.9582</vt:lpwstr>
  </property>
</Properties>
</file>